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handoutMasterIdLst>
    <p:handoutMasterId r:id="rId6"/>
  </p:handoutMasterIdLst>
  <p:sldIdLst>
    <p:sldId id="257" r:id="rId5"/>
  </p:sldIdLst>
  <p:sldSz cx="42808525" cy="30279975"/>
  <p:notesSz cx="9944100" cy="6805613"/>
  <p:defaultTextStyle>
    <a:defPPr>
      <a:defRPr lang="fi-FI"/>
    </a:defPPr>
    <a:lvl1pPr marL="0" algn="l" defTabSz="4176356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1pPr>
    <a:lvl2pPr marL="2088179" algn="l" defTabSz="4176356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2pPr>
    <a:lvl3pPr marL="4176356" algn="l" defTabSz="4176356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3pPr>
    <a:lvl4pPr marL="6264535" algn="l" defTabSz="4176356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4pPr>
    <a:lvl5pPr marL="8352714" algn="l" defTabSz="4176356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5pPr>
    <a:lvl6pPr marL="10440891" algn="l" defTabSz="4176356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6pPr>
    <a:lvl7pPr marL="12529070" algn="l" defTabSz="4176356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7pPr>
    <a:lvl8pPr marL="14617247" algn="l" defTabSz="4176356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8pPr>
    <a:lvl9pPr marL="16705426" algn="l" defTabSz="4176356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1E870259-DB36-419C-9BFD-ABBDAB4CCDBB}">
          <p14:sldIdLst>
            <p14:sldId id="25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9537">
          <p15:clr>
            <a:srgbClr val="A4A3A4"/>
          </p15:clr>
        </p15:guide>
        <p15:guide id="2" pos="1348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43">
          <p15:clr>
            <a:srgbClr val="A4A3A4"/>
          </p15:clr>
        </p15:guide>
        <p15:guide id="2" pos="313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D116"/>
    <a:srgbClr val="3A75C4"/>
    <a:srgbClr val="00BD9D"/>
    <a:srgbClr val="009E60"/>
    <a:srgbClr val="5BBF21"/>
    <a:srgbClr val="8C8C8C"/>
    <a:srgbClr val="FCA3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40" autoAdjust="0"/>
  </p:normalViewPr>
  <p:slideViewPr>
    <p:cSldViewPr>
      <p:cViewPr varScale="1">
        <p:scale>
          <a:sx n="35" d="100"/>
          <a:sy n="35" d="100"/>
        </p:scale>
        <p:origin x="1062" y="114"/>
      </p:cViewPr>
      <p:guideLst>
        <p:guide orient="horz" pos="9537"/>
        <p:guide pos="13483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135" d="100"/>
          <a:sy n="135" d="100"/>
        </p:scale>
        <p:origin x="-504" y="-96"/>
      </p:cViewPr>
      <p:guideLst>
        <p:guide orient="horz" pos="2143"/>
        <p:guide pos="313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i-FI" sz="3400" dirty="0"/>
              <a:t>Pistekeskiarvot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title>
    <c:autoTitleDeleted val="0"/>
    <c:plotArea>
      <c:layout>
        <c:manualLayout>
          <c:layoutTarget val="inner"/>
          <c:xMode val="edge"/>
          <c:yMode val="edge"/>
          <c:x val="2.8098109627247004E-2"/>
          <c:y val="0.13251778981589427"/>
          <c:w val="0.94861220647634303"/>
          <c:h val="0.7349705817244491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Pisteet 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559F-43C0-A869-0E2FAB349343}"/>
              </c:ext>
            </c:extLst>
          </c:dPt>
          <c:dPt>
            <c:idx val="1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559F-43C0-A869-0E2FAB349343}"/>
              </c:ext>
            </c:extLst>
          </c:dPt>
          <c:dPt>
            <c:idx val="2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559F-43C0-A869-0E2FAB349343}"/>
              </c:ext>
            </c:extLst>
          </c:dPt>
          <c:cat>
            <c:strRef>
              <c:f>Taul1!$A$2:$A$4</c:f>
              <c:strCache>
                <c:ptCount val="3"/>
                <c:pt idx="0">
                  <c:v>Ryhmä 1</c:v>
                </c:pt>
                <c:pt idx="1">
                  <c:v>Ryhmä 2</c:v>
                </c:pt>
                <c:pt idx="2">
                  <c:v>Ryhmä 3</c:v>
                </c:pt>
              </c:strCache>
            </c:strRef>
          </c:cat>
          <c:val>
            <c:numRef>
              <c:f>Taul1!$B$2:$B$4</c:f>
              <c:numCache>
                <c:formatCode>General</c:formatCode>
                <c:ptCount val="3"/>
                <c:pt idx="0">
                  <c:v>12</c:v>
                </c:pt>
                <c:pt idx="1">
                  <c:v>6</c:v>
                </c:pt>
                <c:pt idx="2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3D8-4505-8502-D991103282F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309353647"/>
        <c:axId val="1082687567"/>
      </c:barChart>
      <c:catAx>
        <c:axId val="130935364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3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1082687567"/>
        <c:crosses val="autoZero"/>
        <c:auto val="1"/>
        <c:lblAlgn val="ctr"/>
        <c:lblOffset val="100"/>
        <c:noMultiLvlLbl val="0"/>
      </c:catAx>
      <c:valAx>
        <c:axId val="1082687567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3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1309353647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8475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5632450" y="0"/>
            <a:ext cx="4310063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95C259-D4FD-4868-AC36-858AE9FD16D8}" type="datetimeFigureOut">
              <a:rPr lang="fi-FI" smtClean="0"/>
              <a:pPr/>
              <a:t>13.2.2024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6464300"/>
            <a:ext cx="4308475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5632450" y="6464300"/>
            <a:ext cx="4310063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A40189-A5F3-415E-9284-3C8A01546235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Y-Posteripoh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5346478" y="1170435"/>
            <a:ext cx="23114568" cy="3312368"/>
          </a:xfrm>
        </p:spPr>
        <p:txBody>
          <a:bodyPr/>
          <a:lstStyle>
            <a:lvl1pPr marL="611107">
              <a:lnSpc>
                <a:spcPts val="10610"/>
              </a:lnSpc>
              <a:defRPr sz="11300">
                <a:solidFill>
                  <a:srgbClr val="8C8C8C"/>
                </a:solidFill>
              </a:defRPr>
            </a:lvl1pPr>
          </a:lstStyle>
          <a:p>
            <a:r>
              <a:rPr lang="fi-FI" dirty="0"/>
              <a:t>OTSIKKO</a:t>
            </a:r>
          </a:p>
        </p:txBody>
      </p:sp>
      <p:sp>
        <p:nvSpPr>
          <p:cNvPr id="8" name="Tekstin paikkamerkki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6281675"/>
            <a:ext cx="41852213" cy="23115896"/>
          </a:xfrm>
        </p:spPr>
        <p:txBody>
          <a:bodyPr numCol="4">
            <a:normAutofit/>
          </a:bodyPr>
          <a:lstStyle>
            <a:lvl1pPr>
              <a:lnSpc>
                <a:spcPct val="100000"/>
              </a:lnSpc>
              <a:defRPr sz="3400">
                <a:solidFill>
                  <a:schemeClr val="tx1"/>
                </a:solidFill>
                <a:latin typeface="+mn-lt"/>
              </a:defRPr>
            </a:lvl1pPr>
            <a:lvl2pPr>
              <a:lnSpc>
                <a:spcPct val="100000"/>
              </a:lnSpc>
              <a:defRPr sz="2800">
                <a:solidFill>
                  <a:schemeClr val="tx1"/>
                </a:solidFill>
                <a:latin typeface="+mn-lt"/>
              </a:defRPr>
            </a:lvl2pPr>
            <a:lvl3pPr>
              <a:lnSpc>
                <a:spcPct val="100000"/>
              </a:lnSpc>
              <a:defRPr sz="2800">
                <a:solidFill>
                  <a:schemeClr val="tx1"/>
                </a:solidFill>
                <a:latin typeface="+mn-lt"/>
              </a:defRPr>
            </a:lvl3pPr>
          </a:lstStyle>
          <a:p>
            <a:pPr lvl="0"/>
            <a:r>
              <a:rPr lang="fi-FI" dirty="0"/>
              <a:t>Leipätekstit kolmella palstalla, Leipätekstit kolmella palstalla, Leipätekstit kolmella palstalla, Leipätekstit kolmella palstalla.</a:t>
            </a:r>
          </a:p>
        </p:txBody>
      </p:sp>
      <p:sp>
        <p:nvSpPr>
          <p:cNvPr id="12" name="Tekstin paikkamerkki 11"/>
          <p:cNvSpPr>
            <a:spLocks noGrp="1"/>
          </p:cNvSpPr>
          <p:nvPr>
            <p:ph type="body" sz="quarter" idx="11" hasCustomPrompt="1"/>
          </p:nvPr>
        </p:nvSpPr>
        <p:spPr>
          <a:xfrm>
            <a:off x="5418486" y="4194771"/>
            <a:ext cx="23186576" cy="1615145"/>
          </a:xfrm>
        </p:spPr>
        <p:txBody>
          <a:bodyPr numCol="1" anchor="b">
            <a:noAutofit/>
          </a:bodyPr>
          <a:lstStyle>
            <a:lvl1pPr algn="l">
              <a:lnSpc>
                <a:spcPct val="100000"/>
              </a:lnSpc>
              <a:defRPr sz="2800">
                <a:solidFill>
                  <a:schemeClr val="tx1"/>
                </a:solidFill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fi-FI" dirty="0"/>
              <a:t>Tekijät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0" y="3281279"/>
            <a:ext cx="31127764" cy="2500330"/>
          </a:xfrm>
          <a:prstGeom prst="rect">
            <a:avLst/>
          </a:prstGeom>
        </p:spPr>
        <p:txBody>
          <a:bodyPr vert="horz" lIns="417635" tIns="208818" rIns="417635" bIns="0" rtlCol="0" anchor="b">
            <a:noAutofit/>
          </a:bodyPr>
          <a:lstStyle/>
          <a:p>
            <a:r>
              <a:rPr lang="fi-FI" dirty="0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" y="6281676"/>
            <a:ext cx="41995205" cy="21574276"/>
          </a:xfrm>
          <a:prstGeom prst="rect">
            <a:avLst/>
          </a:prstGeom>
        </p:spPr>
        <p:txBody>
          <a:bodyPr vert="horz" lIns="417635" tIns="208818" rIns="417635" bIns="208818" numCol="3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</p:txBody>
      </p:sp>
      <p:cxnSp>
        <p:nvCxnSpPr>
          <p:cNvPr id="15" name="Suora yhdysviiva 14"/>
          <p:cNvCxnSpPr/>
          <p:nvPr/>
        </p:nvCxnSpPr>
        <p:spPr>
          <a:xfrm rot="10800000">
            <a:off x="1528283" y="5924485"/>
            <a:ext cx="3960896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Kuva 12" descr="HY__LP01_kayttF____V9___RGB.WM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-1"/>
            <a:ext cx="6279080" cy="592296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marL="611107" algn="l" defTabSz="4176356" rtl="0" eaLnBrk="1" latinLnBrk="0" hangingPunct="1">
        <a:lnSpc>
          <a:spcPts val="10610"/>
        </a:lnSpc>
        <a:spcBef>
          <a:spcPct val="0"/>
        </a:spcBef>
        <a:buNone/>
        <a:defRPr sz="10500" kern="1200" spc="-212">
          <a:solidFill>
            <a:srgbClr val="8C8C8C"/>
          </a:solidFill>
          <a:latin typeface="+mj-lt"/>
          <a:ea typeface="+mj-ea"/>
          <a:cs typeface="+mj-cs"/>
        </a:defRPr>
      </a:lvl1pPr>
    </p:titleStyle>
    <p:bodyStyle>
      <a:lvl1pPr marL="611107" indent="0" algn="l" defTabSz="4176356" rtl="0" eaLnBrk="1" latinLnBrk="0" hangingPunct="1">
        <a:lnSpc>
          <a:spcPct val="100000"/>
        </a:lnSpc>
        <a:spcBef>
          <a:spcPct val="20000"/>
        </a:spcBef>
        <a:buFont typeface="Arial" pitchFamily="34" charset="0"/>
        <a:buNone/>
        <a:defRPr sz="3400" kern="1200" spc="0">
          <a:solidFill>
            <a:schemeClr val="tx1"/>
          </a:solidFill>
          <a:latin typeface="+mn-lt"/>
          <a:ea typeface="+mn-ea"/>
          <a:cs typeface="+mn-cs"/>
        </a:defRPr>
      </a:lvl1pPr>
      <a:lvl2pPr marL="611107" indent="0" algn="l" defTabSz="4176356" rtl="0" eaLnBrk="1" latinLnBrk="0" hangingPunct="1">
        <a:lnSpc>
          <a:spcPct val="100000"/>
        </a:lnSpc>
        <a:spcBef>
          <a:spcPct val="20000"/>
        </a:spcBef>
        <a:buFont typeface="Arial" pitchFamily="34" charset="0"/>
        <a:buNone/>
        <a:defRPr sz="3400" kern="1200" spc="0">
          <a:solidFill>
            <a:schemeClr val="tx1"/>
          </a:solidFill>
          <a:latin typeface="+mn-lt"/>
          <a:ea typeface="+mn-ea"/>
          <a:cs typeface="+mn-cs"/>
        </a:defRPr>
      </a:lvl2pPr>
      <a:lvl3pPr marL="611107" indent="0" algn="l" defTabSz="4176356" rtl="0" eaLnBrk="1" latinLnBrk="0" hangingPunct="1">
        <a:lnSpc>
          <a:spcPct val="100000"/>
        </a:lnSpc>
        <a:spcBef>
          <a:spcPct val="20000"/>
        </a:spcBef>
        <a:buFont typeface="Arial" pitchFamily="34" charset="0"/>
        <a:buNone/>
        <a:defRPr sz="3400" kern="1200" spc="0">
          <a:solidFill>
            <a:schemeClr val="tx1"/>
          </a:solidFill>
          <a:latin typeface="Gotham Narrow Book" pitchFamily="50" charset="0"/>
          <a:ea typeface="+mn-ea"/>
          <a:cs typeface="+mn-cs"/>
        </a:defRPr>
      </a:lvl3pPr>
      <a:lvl4pPr marL="611107" indent="0" algn="l" defTabSz="4176356" rtl="0" eaLnBrk="1" latinLnBrk="0" hangingPunct="1">
        <a:lnSpc>
          <a:spcPct val="100000"/>
        </a:lnSpc>
        <a:spcBef>
          <a:spcPct val="20000"/>
        </a:spcBef>
        <a:buFont typeface="Arial" pitchFamily="34" charset="0"/>
        <a:buNone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611107" indent="0" algn="l" defTabSz="4176356" rtl="0" eaLnBrk="1" latinLnBrk="0" hangingPunct="1">
        <a:lnSpc>
          <a:spcPct val="100000"/>
        </a:lnSpc>
        <a:spcBef>
          <a:spcPct val="20000"/>
        </a:spcBef>
        <a:buFont typeface="Arial" pitchFamily="34" charset="0"/>
        <a:buNone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11484980" indent="-1044089" algn="l" defTabSz="4176356" rtl="0" eaLnBrk="1" latinLnBrk="0" hangingPunct="1">
        <a:spcBef>
          <a:spcPct val="20000"/>
        </a:spcBef>
        <a:buFont typeface="Arial" pitchFamily="34" charset="0"/>
        <a:buChar char="•"/>
        <a:defRPr sz="9200" kern="1200">
          <a:solidFill>
            <a:schemeClr val="tx1"/>
          </a:solidFill>
          <a:latin typeface="+mn-lt"/>
          <a:ea typeface="+mn-ea"/>
          <a:cs typeface="+mn-cs"/>
        </a:defRPr>
      </a:lvl6pPr>
      <a:lvl7pPr marL="13573159" indent="-1044089" algn="l" defTabSz="4176356" rtl="0" eaLnBrk="1" latinLnBrk="0" hangingPunct="1">
        <a:spcBef>
          <a:spcPct val="20000"/>
        </a:spcBef>
        <a:buFont typeface="Arial" pitchFamily="34" charset="0"/>
        <a:buChar char="•"/>
        <a:defRPr sz="9200" kern="1200">
          <a:solidFill>
            <a:schemeClr val="tx1"/>
          </a:solidFill>
          <a:latin typeface="+mn-lt"/>
          <a:ea typeface="+mn-ea"/>
          <a:cs typeface="+mn-cs"/>
        </a:defRPr>
      </a:lvl7pPr>
      <a:lvl8pPr marL="15661336" indent="-1044089" algn="l" defTabSz="4176356" rtl="0" eaLnBrk="1" latinLnBrk="0" hangingPunct="1">
        <a:spcBef>
          <a:spcPct val="20000"/>
        </a:spcBef>
        <a:buFont typeface="Arial" pitchFamily="34" charset="0"/>
        <a:buChar char="•"/>
        <a:defRPr sz="9200" kern="1200">
          <a:solidFill>
            <a:schemeClr val="tx1"/>
          </a:solidFill>
          <a:latin typeface="+mn-lt"/>
          <a:ea typeface="+mn-ea"/>
          <a:cs typeface="+mn-cs"/>
        </a:defRPr>
      </a:lvl8pPr>
      <a:lvl9pPr marL="17749515" indent="-1044089" algn="l" defTabSz="4176356" rtl="0" eaLnBrk="1" latinLnBrk="0" hangingPunct="1">
        <a:spcBef>
          <a:spcPct val="20000"/>
        </a:spcBef>
        <a:buFont typeface="Arial" pitchFamily="34" charset="0"/>
        <a:buChar char="•"/>
        <a:defRPr sz="9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4176356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1pPr>
      <a:lvl2pPr marL="2088179" algn="l" defTabSz="4176356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2pPr>
      <a:lvl3pPr marL="4176356" algn="l" defTabSz="4176356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3pPr>
      <a:lvl4pPr marL="6264535" algn="l" defTabSz="4176356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4pPr>
      <a:lvl5pPr marL="8352714" algn="l" defTabSz="4176356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5pPr>
      <a:lvl6pPr marL="10440891" algn="l" defTabSz="4176356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6pPr>
      <a:lvl7pPr marL="12529070" algn="l" defTabSz="4176356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7pPr>
      <a:lvl8pPr marL="14617247" algn="l" defTabSz="4176356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8pPr>
      <a:lvl9pPr marL="16705426" algn="l" defTabSz="4176356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yle.fi/a/74-20062535" TargetMode="External"/><Relationship Id="rId7" Type="http://schemas.openxmlformats.org/officeDocument/2006/relationships/image" Target="../media/image3.png"/><Relationship Id="rId2" Type="http://schemas.openxmlformats.org/officeDocument/2006/relationships/hyperlink" Target="https://filosofia.fi/fi/ensyklopedia/totuusteoriat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chart" Target="../charts/chart1.xml"/><Relationship Id="rId4" Type="http://schemas.openxmlformats.org/officeDocument/2006/relationships/hyperlink" Target="https://www.hs.fi/kulttuuri/art-2000010139930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tsikko 8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GB" sz="8500" b="1" dirty="0">
                <a:solidFill>
                  <a:srgbClr val="FCD116"/>
                </a:solidFill>
              </a:rPr>
              <a:t>TOTUUSTEORIAT MEDIASSA JA OPPIKIRJOISSA </a:t>
            </a:r>
            <a:r>
              <a:rPr lang="en-GB" sz="8500" b="1" dirty="0"/>
              <a:t>MÄÄRITTELY- JA HALLINTAOSAAMISEN MITTAAMINEN</a:t>
            </a:r>
            <a:endParaRPr lang="fi-FI" sz="8500" dirty="0"/>
          </a:p>
        </p:txBody>
      </p:sp>
      <p:sp>
        <p:nvSpPr>
          <p:cNvPr id="11" name="Tekstin paikkamerkki 10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fi-FI" sz="6800" b="1" spc="-212" dirty="0">
                <a:solidFill>
                  <a:srgbClr val="FCD116"/>
                </a:solidFill>
                <a:latin typeface="+mj-lt"/>
              </a:rPr>
              <a:t>JOHDANTO</a:t>
            </a:r>
            <a:endParaRPr lang="fi-FI" sz="6800" spc="-212" dirty="0">
              <a:solidFill>
                <a:srgbClr val="FCD116"/>
              </a:solidFill>
              <a:latin typeface="+mj-lt"/>
            </a:endParaRPr>
          </a:p>
          <a:p>
            <a:pPr>
              <a:spcAft>
                <a:spcPts val="600"/>
              </a:spcAft>
            </a:pPr>
            <a:r>
              <a:rPr lang="fi-FI" dirty="0"/>
              <a:t>Totuus</a:t>
            </a:r>
            <a:r>
              <a:rPr lang="en-GB" dirty="0"/>
              <a:t> on </a:t>
            </a:r>
            <a:r>
              <a:rPr lang="fi-FI" dirty="0"/>
              <a:t>keskeinen</a:t>
            </a:r>
            <a:r>
              <a:rPr lang="en-GB" dirty="0"/>
              <a:t> käsite </a:t>
            </a:r>
            <a:r>
              <a:rPr lang="fi-FI" dirty="0"/>
              <a:t>lukiofilosofiassa</a:t>
            </a:r>
            <a:r>
              <a:rPr lang="en-GB" dirty="0"/>
              <a:t>, </a:t>
            </a:r>
            <a:r>
              <a:rPr lang="fi-FI" dirty="0"/>
              <a:t>se esiintyy myös muissa oppiaineissa ja normaalissa kielenkäytössä. Loimme ongelmanratkaisu-tehtävän, jossa pitää selvittää mitä totuusteorioita annetut tekstikatkelmat edustavat.</a:t>
            </a:r>
          </a:p>
          <a:p>
            <a:pPr>
              <a:spcAft>
                <a:spcPts val="600"/>
              </a:spcAft>
            </a:pPr>
            <a:endParaRPr lang="fi-FI" dirty="0"/>
          </a:p>
          <a:p>
            <a:pPr>
              <a:spcAft>
                <a:spcPts val="600"/>
              </a:spcAft>
            </a:pPr>
            <a:r>
              <a:rPr lang="fi-FI" sz="6800" b="1" spc="-212" dirty="0">
                <a:solidFill>
                  <a:srgbClr val="FCD116"/>
                </a:solidFill>
                <a:latin typeface="+mj-lt"/>
              </a:rPr>
              <a:t>MITATTAVAT OSA-ALUEET</a:t>
            </a:r>
            <a:endParaRPr lang="fi-FI" sz="6800" spc="-212" dirty="0">
              <a:solidFill>
                <a:srgbClr val="FCD116"/>
              </a:solidFill>
              <a:latin typeface="+mj-lt"/>
            </a:endParaRPr>
          </a:p>
          <a:p>
            <a:pPr>
              <a:spcAft>
                <a:spcPts val="600"/>
              </a:spcAft>
            </a:pPr>
            <a:r>
              <a:rPr lang="fi-FI" dirty="0"/>
              <a:t>Tehtävä liittyy keskeisesti FI4 –opintojakson sisältöihin, totuus onkin sen keskeisimpiä käsitteitä, joka esiintyy jopa opintojakson nimessä. Filosofiassa totuuden määrittelystä ei ole yksimielisyyttä ja onkin olemassa </a:t>
            </a:r>
            <a:r>
              <a:rPr lang="fi-FI" b="1" dirty="0"/>
              <a:t>totuusteorioita</a:t>
            </a:r>
            <a:r>
              <a:rPr lang="fi-FI" dirty="0"/>
              <a:t>, jotka määrittelevät totuutta eritavoin. Kolme merkittävintä totuusteoriaa ovat:</a:t>
            </a:r>
          </a:p>
          <a:p>
            <a:pPr marL="1068307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i-FI" dirty="0"/>
              <a:t>Korrespondenssiteoria, jonka mukaan totuus on vastaavuutta todellisuuden kanssa. Lause ”lumi on valkoista” on totta, jos lumi on valkoista.</a:t>
            </a:r>
          </a:p>
          <a:p>
            <a:pPr marL="1068307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i-FI" dirty="0"/>
              <a:t>Pragmatistinen totuusteoria, jonka mukaan totuus määräytyy hyödyllisyyden mukaan. Lause ”</a:t>
            </a:r>
            <a:r>
              <a:rPr lang="fi-FI" b="0" i="0" dirty="0">
                <a:effectLst/>
              </a:rPr>
              <a:t>E=mc²</a:t>
            </a:r>
            <a:r>
              <a:rPr lang="fi-FI" b="0" i="0" dirty="0">
                <a:solidFill>
                  <a:srgbClr val="4D5156"/>
                </a:solidFill>
                <a:effectLst/>
                <a:latin typeface="arial" panose="020B0604020202020204" pitchFamily="34" charset="0"/>
              </a:rPr>
              <a:t>” </a:t>
            </a:r>
            <a:r>
              <a:rPr lang="fi-FI" dirty="0"/>
              <a:t>on totta, jos siitä on hyötyä, eli se esimerkiksi auttaa ennustamaan tieteellisten kokeiden tuloksia.</a:t>
            </a:r>
          </a:p>
          <a:p>
            <a:pPr marL="1068307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i-FI" b="0" i="0" dirty="0">
                <a:effectLst/>
              </a:rPr>
              <a:t>Koherenssiteoria</a:t>
            </a:r>
            <a:r>
              <a:rPr lang="fi-FI" dirty="0"/>
              <a:t>, jonka mukaan totuus on yhteensopivuutta muiden tosina pidettyjen asioiden kanssa. Lause ”Maapallo on pyöreä” on tosi, jos se ei ole ristiriidassa muiden tosina pidettyjen väitteiden kautta.</a:t>
            </a:r>
          </a:p>
          <a:p>
            <a:pPr>
              <a:spcAft>
                <a:spcPts val="600"/>
              </a:spcAft>
            </a:pPr>
            <a:r>
              <a:rPr lang="fi-FI" dirty="0"/>
              <a:t>Tehtävässä testataan digilukutaidon määrittelyyn ja hallintaan liittyviä osa-alueita. Tehtävään vastaaminen vaatii sitä, että opiskelija tuntee totuuden käsiteen ja eri totuusteorioiden </a:t>
            </a:r>
            <a:r>
              <a:rPr lang="fi-FI" b="1" dirty="0"/>
              <a:t>määritelmät</a:t>
            </a:r>
            <a:r>
              <a:rPr lang="fi-FI" dirty="0"/>
              <a:t> hyvin ja hän osaa </a:t>
            </a:r>
            <a:r>
              <a:rPr lang="fi-FI" b="1" dirty="0"/>
              <a:t>luokitella</a:t>
            </a:r>
            <a:r>
              <a:rPr lang="fi-FI" dirty="0"/>
              <a:t> eri tekstikatkelmia tämän tiedon perusteella.</a:t>
            </a:r>
          </a:p>
          <a:p>
            <a:pPr>
              <a:spcAft>
                <a:spcPts val="600"/>
              </a:spcAft>
            </a:pPr>
            <a:r>
              <a:rPr lang="fi-FI" sz="6800" b="1" spc="-212" dirty="0">
                <a:solidFill>
                  <a:srgbClr val="FCD116"/>
                </a:solidFill>
                <a:latin typeface="+mj-lt"/>
              </a:rPr>
              <a:t>MITTAUSTEHTÄVÄN KUVAUS</a:t>
            </a:r>
            <a:endParaRPr lang="fi-FI" sz="6800" spc="-212" dirty="0">
              <a:solidFill>
                <a:srgbClr val="FCD116"/>
              </a:solidFill>
              <a:latin typeface="+mj-lt"/>
            </a:endParaRPr>
          </a:p>
          <a:p>
            <a:pPr>
              <a:spcAft>
                <a:spcPts val="600"/>
              </a:spcAft>
            </a:pPr>
            <a:r>
              <a:rPr lang="fi-FI" dirty="0"/>
              <a:t>Tehtävässä on aineistona FI4 –opintojakson oppikirjan kappale totuudesta sekä yhteensä viisi tekstikatkelmaa eri uutissivustoilta, sekä kolme tekstikatkelmaa fysiikan ja  historian oppikirjoista.</a:t>
            </a:r>
          </a:p>
          <a:p>
            <a:pPr>
              <a:spcAft>
                <a:spcPts val="600"/>
              </a:spcAft>
            </a:pPr>
            <a:r>
              <a:rPr lang="fi-FI" dirty="0"/>
              <a:t>Kaikki annetut tekstikatkelmat käsittelevät totuutta jostain näkökulmasta tai niissä ainakin mainitaan sana ”totuus” jossain kohtaa. </a:t>
            </a:r>
          </a:p>
          <a:p>
            <a:pPr>
              <a:spcAft>
                <a:spcPts val="600"/>
              </a:spcAft>
            </a:pPr>
            <a:endParaRPr lang="en-GB" dirty="0"/>
          </a:p>
          <a:p>
            <a:pPr>
              <a:spcAft>
                <a:spcPts val="600"/>
              </a:spcAft>
            </a:pPr>
            <a:endParaRPr lang="en-GB" dirty="0"/>
          </a:p>
          <a:p>
            <a:pPr>
              <a:spcAft>
                <a:spcPts val="600"/>
              </a:spcAft>
            </a:pPr>
            <a:endParaRPr lang="en-GB" dirty="0"/>
          </a:p>
          <a:p>
            <a:pPr>
              <a:spcAft>
                <a:spcPts val="600"/>
              </a:spcAft>
            </a:pPr>
            <a:endParaRPr lang="en-GB" dirty="0"/>
          </a:p>
          <a:p>
            <a:pPr>
              <a:spcAft>
                <a:spcPts val="600"/>
              </a:spcAft>
            </a:pPr>
            <a:endParaRPr lang="en-GB" dirty="0"/>
          </a:p>
          <a:p>
            <a:pPr>
              <a:spcAft>
                <a:spcPts val="600"/>
              </a:spcAft>
            </a:pPr>
            <a:endParaRPr lang="en-GB" dirty="0"/>
          </a:p>
          <a:p>
            <a:pPr>
              <a:spcAft>
                <a:spcPts val="600"/>
              </a:spcAft>
            </a:pPr>
            <a:endParaRPr lang="en-GB" sz="2800" dirty="0">
              <a:latin typeface="+mj-lt"/>
            </a:endParaRPr>
          </a:p>
          <a:p>
            <a:pPr>
              <a:spcAft>
                <a:spcPts val="600"/>
              </a:spcAft>
            </a:pPr>
            <a:endParaRPr lang="en-GB" sz="2800" dirty="0">
              <a:latin typeface="+mj-lt"/>
            </a:endParaRPr>
          </a:p>
          <a:p>
            <a:pPr>
              <a:spcAft>
                <a:spcPts val="600"/>
              </a:spcAft>
            </a:pPr>
            <a:endParaRPr lang="en-GB" sz="2800" dirty="0">
              <a:latin typeface="+mj-lt"/>
            </a:endParaRPr>
          </a:p>
          <a:p>
            <a:pPr>
              <a:spcAft>
                <a:spcPts val="600"/>
              </a:spcAft>
            </a:pPr>
            <a:endParaRPr lang="en-GB" sz="2800" dirty="0">
              <a:latin typeface="+mj-lt"/>
            </a:endParaRPr>
          </a:p>
          <a:p>
            <a:pPr>
              <a:spcAft>
                <a:spcPts val="600"/>
              </a:spcAft>
            </a:pPr>
            <a:endParaRPr lang="fi-FI" sz="2800" b="1" dirty="0">
              <a:latin typeface="+mj-lt"/>
            </a:endParaRPr>
          </a:p>
          <a:p>
            <a:pPr>
              <a:spcAft>
                <a:spcPts val="600"/>
              </a:spcAft>
            </a:pPr>
            <a:endParaRPr lang="fi-FI" sz="2800" b="1" dirty="0">
              <a:latin typeface="+mj-lt"/>
            </a:endParaRPr>
          </a:p>
          <a:p>
            <a:pPr>
              <a:spcAft>
                <a:spcPts val="600"/>
              </a:spcAft>
            </a:pPr>
            <a:r>
              <a:rPr lang="fi-FI" sz="2800" b="1" dirty="0">
                <a:latin typeface="+mj-lt"/>
              </a:rPr>
              <a:t>Kuva 1: Uutinen, jossa mainitaan totuus.</a:t>
            </a:r>
            <a:endParaRPr lang="en-GB" sz="2800" b="1" dirty="0">
              <a:latin typeface="+mj-lt"/>
            </a:endParaRPr>
          </a:p>
          <a:p>
            <a:pPr>
              <a:spcAft>
                <a:spcPts val="600"/>
              </a:spcAft>
            </a:pPr>
            <a:endParaRPr lang="en-GB" sz="2800" b="1" dirty="0">
              <a:latin typeface="+mj-lt"/>
            </a:endParaRPr>
          </a:p>
          <a:p>
            <a:pPr>
              <a:spcAft>
                <a:spcPts val="600"/>
              </a:spcAft>
            </a:pPr>
            <a:r>
              <a:rPr lang="fi-FI" dirty="0"/>
              <a:t>Tehtävässä pitää luokitella eri tekstikatkelmat sen mukaan, millä tavalla niissä puhutaan totuudesta. Luokittelussa käytetään eri totuusteorioita, eli tehtävän tekijä joutuu liittämään jokaisen tekstin joko koherenssiteoriaan, korrespondenssiteoriaan tai pragmatistiseen totuusteoriaan.</a:t>
            </a:r>
          </a:p>
          <a:p>
            <a:pPr>
              <a:spcAft>
                <a:spcPts val="600"/>
              </a:spcAft>
            </a:pPr>
            <a:r>
              <a:rPr lang="fi-FI" dirty="0"/>
              <a:t>Luokittelun lisäksi </a:t>
            </a:r>
            <a:r>
              <a:rPr lang="fi-FI" dirty="0" err="1"/>
              <a:t>lisäksi</a:t>
            </a:r>
            <a:r>
              <a:rPr lang="fi-FI" dirty="0"/>
              <a:t> tehtävän tekijöiden tulee perustella valintansa, eli antaa joku syy sille miksi kyseinen tekstikatkelma edustaa jotain tiettyä totuusteoriaa. </a:t>
            </a:r>
          </a:p>
          <a:p>
            <a:pPr>
              <a:spcAft>
                <a:spcPts val="600"/>
              </a:spcAft>
            </a:pPr>
            <a:endParaRPr lang="fi-FI" dirty="0"/>
          </a:p>
          <a:p>
            <a:pPr>
              <a:spcAft>
                <a:spcPts val="600"/>
              </a:spcAft>
            </a:pPr>
            <a:endParaRPr lang="fi-FI" dirty="0"/>
          </a:p>
          <a:p>
            <a:pPr>
              <a:spcAft>
                <a:spcPts val="600"/>
              </a:spcAft>
            </a:pPr>
            <a:endParaRPr lang="en-GB" sz="2800" b="1" dirty="0">
              <a:latin typeface="+mj-lt"/>
            </a:endParaRPr>
          </a:p>
          <a:p>
            <a:pPr>
              <a:spcAft>
                <a:spcPts val="600"/>
              </a:spcAft>
            </a:pPr>
            <a:endParaRPr lang="en-GB" sz="2800" b="1" dirty="0">
              <a:latin typeface="+mj-lt"/>
            </a:endParaRPr>
          </a:p>
          <a:p>
            <a:pPr>
              <a:spcAft>
                <a:spcPts val="600"/>
              </a:spcAft>
            </a:pPr>
            <a:endParaRPr lang="en-GB" sz="2800" b="1" dirty="0">
              <a:latin typeface="+mj-lt"/>
            </a:endParaRPr>
          </a:p>
          <a:p>
            <a:pPr>
              <a:spcAft>
                <a:spcPts val="600"/>
              </a:spcAft>
            </a:pPr>
            <a:endParaRPr lang="en-GB" sz="2800" b="1" dirty="0">
              <a:latin typeface="+mj-lt"/>
            </a:endParaRPr>
          </a:p>
          <a:p>
            <a:pPr>
              <a:spcAft>
                <a:spcPts val="600"/>
              </a:spcAft>
            </a:pPr>
            <a:endParaRPr lang="en-GB" sz="2800" b="1" dirty="0">
              <a:latin typeface="+mj-lt"/>
            </a:endParaRPr>
          </a:p>
          <a:p>
            <a:pPr>
              <a:spcAft>
                <a:spcPts val="600"/>
              </a:spcAft>
            </a:pPr>
            <a:endParaRPr lang="en-GB" sz="2800" b="1" dirty="0">
              <a:latin typeface="+mj-lt"/>
            </a:endParaRPr>
          </a:p>
          <a:p>
            <a:pPr>
              <a:spcAft>
                <a:spcPts val="600"/>
              </a:spcAft>
            </a:pPr>
            <a:endParaRPr lang="en-GB" sz="2800" b="1" dirty="0">
              <a:latin typeface="+mj-lt"/>
            </a:endParaRPr>
          </a:p>
          <a:p>
            <a:pPr>
              <a:spcAft>
                <a:spcPts val="600"/>
              </a:spcAft>
            </a:pPr>
            <a:endParaRPr lang="en-GB" sz="2800" b="1" dirty="0">
              <a:latin typeface="+mj-lt"/>
            </a:endParaRPr>
          </a:p>
          <a:p>
            <a:pPr>
              <a:spcAft>
                <a:spcPts val="600"/>
              </a:spcAft>
            </a:pPr>
            <a:endParaRPr lang="en-GB" sz="2800" b="1" dirty="0">
              <a:latin typeface="+mj-lt"/>
            </a:endParaRPr>
          </a:p>
          <a:p>
            <a:pPr>
              <a:spcAft>
                <a:spcPts val="600"/>
              </a:spcAft>
            </a:pPr>
            <a:endParaRPr lang="en-GB" sz="2800" b="1" dirty="0">
              <a:latin typeface="+mj-lt"/>
            </a:endParaRPr>
          </a:p>
          <a:p>
            <a:pPr>
              <a:spcAft>
                <a:spcPts val="600"/>
              </a:spcAft>
            </a:pPr>
            <a:endParaRPr lang="en-GB" sz="2800" b="1" dirty="0">
              <a:latin typeface="+mj-lt"/>
            </a:endParaRPr>
          </a:p>
          <a:p>
            <a:pPr>
              <a:spcAft>
                <a:spcPts val="600"/>
              </a:spcAft>
            </a:pPr>
            <a:endParaRPr lang="en-GB" sz="2800" b="1" dirty="0">
              <a:latin typeface="+mj-lt"/>
            </a:endParaRPr>
          </a:p>
          <a:p>
            <a:pPr>
              <a:spcAft>
                <a:spcPts val="600"/>
              </a:spcAft>
            </a:pPr>
            <a:endParaRPr lang="en-GB" sz="2800" b="1" dirty="0">
              <a:latin typeface="+mj-lt"/>
            </a:endParaRPr>
          </a:p>
          <a:p>
            <a:pPr>
              <a:spcAft>
                <a:spcPts val="600"/>
              </a:spcAft>
            </a:pPr>
            <a:endParaRPr lang="en-GB" sz="2800" b="1" dirty="0">
              <a:latin typeface="+mj-lt"/>
            </a:endParaRPr>
          </a:p>
          <a:p>
            <a:pPr>
              <a:spcAft>
                <a:spcPts val="600"/>
              </a:spcAft>
            </a:pPr>
            <a:endParaRPr lang="en-GB" sz="2800" b="1" dirty="0">
              <a:latin typeface="+mj-lt"/>
            </a:endParaRPr>
          </a:p>
          <a:p>
            <a:pPr>
              <a:spcAft>
                <a:spcPts val="600"/>
              </a:spcAft>
            </a:pPr>
            <a:endParaRPr lang="en-GB" sz="2800" b="1" dirty="0">
              <a:latin typeface="+mj-lt"/>
            </a:endParaRPr>
          </a:p>
          <a:p>
            <a:pPr>
              <a:spcAft>
                <a:spcPts val="600"/>
              </a:spcAft>
            </a:pPr>
            <a:endParaRPr lang="en-GB" sz="2800" b="1" dirty="0">
              <a:latin typeface="+mj-lt"/>
            </a:endParaRPr>
          </a:p>
          <a:p>
            <a:pPr>
              <a:spcAft>
                <a:spcPts val="600"/>
              </a:spcAft>
            </a:pPr>
            <a:endParaRPr lang="en-GB" sz="2800" b="1" dirty="0">
              <a:latin typeface="+mj-lt"/>
            </a:endParaRPr>
          </a:p>
          <a:p>
            <a:pPr>
              <a:spcAft>
                <a:spcPts val="600"/>
              </a:spcAft>
            </a:pPr>
            <a:r>
              <a:rPr lang="fi-FI" sz="2800" b="1" dirty="0">
                <a:latin typeface="+mj-lt"/>
              </a:rPr>
              <a:t>Kuva 2: Uutinen, jossa mainitaan totuus.</a:t>
            </a:r>
            <a:endParaRPr lang="en-GB" sz="2800" b="1" dirty="0">
              <a:latin typeface="+mj-lt"/>
            </a:endParaRPr>
          </a:p>
          <a:p>
            <a:pPr>
              <a:spcAft>
                <a:spcPts val="600"/>
              </a:spcAft>
            </a:pPr>
            <a:r>
              <a:rPr lang="fi-FI" sz="6800" b="1" spc="-212" dirty="0">
                <a:solidFill>
                  <a:srgbClr val="FCD116"/>
                </a:solidFill>
                <a:latin typeface="+mj-lt"/>
              </a:rPr>
              <a:t>MITEN ARVIOIDAAN</a:t>
            </a:r>
            <a:endParaRPr lang="fi-FI" sz="6800" spc="-212" dirty="0">
              <a:solidFill>
                <a:srgbClr val="FCD116"/>
              </a:solidFill>
              <a:latin typeface="+mj-lt"/>
            </a:endParaRPr>
          </a:p>
          <a:p>
            <a:pPr>
              <a:spcAft>
                <a:spcPts val="600"/>
              </a:spcAft>
            </a:pPr>
            <a:r>
              <a:rPr lang="fi-FI" dirty="0"/>
              <a:t>Tehtävä arvioidaan seuraavalla tavalla:</a:t>
            </a:r>
          </a:p>
          <a:p>
            <a:pPr marL="1068307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i-FI" dirty="0"/>
              <a:t>Tehtävästä voi saada yhteensä kahdeksan pistettä luokittelusta ja kahdeksan pistettä perusteluista. Kokonaispistemäärä on siis 16.</a:t>
            </a:r>
          </a:p>
          <a:p>
            <a:pPr marL="1068307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i-FI" dirty="0"/>
              <a:t>Vastauksia verrataan tehtävän laatijoiden tekemään valmiiseen luokitteluun, sekä heidän itsensä laatimiin perusteluihin. Nämä toimivat esimerkkiratkaisuna.</a:t>
            </a:r>
          </a:p>
          <a:p>
            <a:pPr marL="1068307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i-FI" dirty="0"/>
              <a:t>Jokaisesta esimerkkiratkaisua vastaavasta luokittelusta saa yhden pisteen, samoin jokaisesta esimerkkiä vastaavasta perustelusta saa yhden pisteen.</a:t>
            </a:r>
          </a:p>
          <a:p>
            <a:pPr marL="1068307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i-FI" dirty="0"/>
              <a:t>Jos luokittelu on erilainen kuin esimerkkiratkaisussa, mutta perustelu onnistuu hyvin, voidaan molemmista antaa pisteet, vaikka ne eivät vastaa esimerkkiratkaisua.</a:t>
            </a:r>
          </a:p>
          <a:p>
            <a:pPr>
              <a:spcAft>
                <a:spcPts val="600"/>
              </a:spcAft>
            </a:pPr>
            <a:endParaRPr lang="fi-FI" dirty="0"/>
          </a:p>
          <a:p>
            <a:pPr>
              <a:spcAft>
                <a:spcPts val="600"/>
              </a:spcAft>
            </a:pPr>
            <a:r>
              <a:rPr lang="fi-FI" sz="6800" b="1" spc="-212" dirty="0">
                <a:solidFill>
                  <a:srgbClr val="FCD116"/>
                </a:solidFill>
                <a:latin typeface="+mj-lt"/>
              </a:rPr>
              <a:t>TULOKSET</a:t>
            </a:r>
            <a:endParaRPr lang="fi-FI" sz="6800" spc="-212" dirty="0">
              <a:solidFill>
                <a:srgbClr val="FCD116"/>
              </a:solidFill>
              <a:latin typeface="+mj-lt"/>
            </a:endParaRPr>
          </a:p>
          <a:p>
            <a:pPr>
              <a:spcAft>
                <a:spcPts val="600"/>
              </a:spcAft>
            </a:pPr>
            <a:r>
              <a:rPr lang="fi-FI" dirty="0"/>
              <a:t>Kolme kolmen hengen opiskelijaryhmää teki tehtävän oppitunnilla. Yleisenä huomiona voi todeta, että tehtävä oli erittäin vaikea ja pitkä. Se vaati usean tekstikatkelman (8 + lähtötietona annettu oppikirjan kappale) lukemista. </a:t>
            </a:r>
          </a:p>
          <a:p>
            <a:pPr>
              <a:spcAft>
                <a:spcPts val="600"/>
              </a:spcAft>
            </a:pPr>
            <a:r>
              <a:rPr lang="fi-FI" dirty="0"/>
              <a:t>Tarkemmat huomiot:</a:t>
            </a:r>
          </a:p>
          <a:p>
            <a:pPr marL="1068307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i-FI" dirty="0"/>
              <a:t>Kukaan ei saanut täysiä pisteitä</a:t>
            </a:r>
          </a:p>
          <a:p>
            <a:pPr marL="1068307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i-FI" dirty="0"/>
              <a:t>Pistekeskiarvo oli 9/16</a:t>
            </a:r>
          </a:p>
          <a:p>
            <a:pPr marL="1068307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i-FI" dirty="0"/>
              <a:t>Tehtävään meni keskimäärin 30min</a:t>
            </a:r>
          </a:p>
          <a:p>
            <a:pPr>
              <a:spcAft>
                <a:spcPts val="600"/>
              </a:spcAft>
            </a:pPr>
            <a:endParaRPr lang="fi-FI" dirty="0"/>
          </a:p>
          <a:p>
            <a:pPr>
              <a:spcAft>
                <a:spcPts val="600"/>
              </a:spcAft>
            </a:pPr>
            <a:endParaRPr lang="fi-FI" dirty="0"/>
          </a:p>
          <a:p>
            <a:pPr>
              <a:spcAft>
                <a:spcPts val="600"/>
              </a:spcAft>
            </a:pPr>
            <a:endParaRPr lang="fi-FI" dirty="0"/>
          </a:p>
          <a:p>
            <a:pPr>
              <a:spcAft>
                <a:spcPts val="600"/>
              </a:spcAft>
            </a:pPr>
            <a:endParaRPr lang="fi-FI" dirty="0"/>
          </a:p>
          <a:p>
            <a:pPr>
              <a:spcAft>
                <a:spcPts val="600"/>
              </a:spcAft>
            </a:pPr>
            <a:endParaRPr lang="fi-FI" dirty="0"/>
          </a:p>
          <a:p>
            <a:pPr>
              <a:spcAft>
                <a:spcPts val="600"/>
              </a:spcAft>
            </a:pPr>
            <a:endParaRPr lang="fi-FI" dirty="0"/>
          </a:p>
          <a:p>
            <a:pPr>
              <a:spcAft>
                <a:spcPts val="600"/>
              </a:spcAft>
            </a:pPr>
            <a:endParaRPr lang="fi-FI" dirty="0"/>
          </a:p>
          <a:p>
            <a:pPr>
              <a:spcAft>
                <a:spcPts val="600"/>
              </a:spcAft>
            </a:pPr>
            <a:endParaRPr lang="fi-FI" dirty="0"/>
          </a:p>
          <a:p>
            <a:pPr>
              <a:spcAft>
                <a:spcPts val="600"/>
              </a:spcAft>
            </a:pPr>
            <a:endParaRPr lang="fi-FI" dirty="0"/>
          </a:p>
          <a:p>
            <a:pPr>
              <a:spcAft>
                <a:spcPts val="600"/>
              </a:spcAft>
            </a:pPr>
            <a:r>
              <a:rPr lang="fi-FI" dirty="0"/>
              <a:t>Linkkejä:</a:t>
            </a:r>
          </a:p>
          <a:p>
            <a:pPr>
              <a:spcAft>
                <a:spcPts val="600"/>
              </a:spcAft>
            </a:pPr>
            <a:r>
              <a:rPr lang="fi-FI" dirty="0"/>
              <a:t>Totuusteoriat – filosofia.fi: </a:t>
            </a:r>
            <a:r>
              <a:rPr lang="fi-FI" dirty="0">
                <a:hlinkClick r:id="rId2"/>
              </a:rPr>
              <a:t>https://filosofia.fi/fi/ensyklopedia/totuusteoriat</a:t>
            </a:r>
            <a:r>
              <a:rPr lang="fi-FI" dirty="0"/>
              <a:t> katsottu 13.2.2024</a:t>
            </a:r>
          </a:p>
          <a:p>
            <a:pPr>
              <a:spcAft>
                <a:spcPts val="600"/>
              </a:spcAft>
            </a:pPr>
            <a:r>
              <a:rPr lang="fi-FI" dirty="0"/>
              <a:t>Kuva 1 – yle.fi: </a:t>
            </a:r>
            <a:r>
              <a:rPr lang="fi-FI" dirty="0">
                <a:hlinkClick r:id="rId3"/>
              </a:rPr>
              <a:t>https://yle.fi/a/74-20062535</a:t>
            </a:r>
            <a:r>
              <a:rPr lang="fi-FI" dirty="0"/>
              <a:t> katsottu 13.2.2024</a:t>
            </a:r>
          </a:p>
          <a:p>
            <a:pPr>
              <a:spcAft>
                <a:spcPts val="600"/>
              </a:spcAft>
            </a:pPr>
            <a:r>
              <a:rPr lang="fi-FI" dirty="0"/>
              <a:t>Kuva 2 –hs.fi: </a:t>
            </a:r>
            <a:r>
              <a:rPr lang="fi-FI" dirty="0">
                <a:hlinkClick r:id="rId4"/>
              </a:rPr>
              <a:t>https://www.hs.fi/kulttuuri/art-2000010139930.html</a:t>
            </a:r>
            <a:r>
              <a:rPr lang="fi-FI" dirty="0"/>
              <a:t> katsottu 13.2.2024</a:t>
            </a:r>
          </a:p>
          <a:p>
            <a:pPr>
              <a:spcAft>
                <a:spcPts val="600"/>
              </a:spcAft>
            </a:pPr>
            <a:endParaRPr lang="fi-FI" dirty="0"/>
          </a:p>
          <a:p>
            <a:pPr>
              <a:spcAft>
                <a:spcPts val="600"/>
              </a:spcAft>
            </a:pPr>
            <a:endParaRPr lang="fi-FI" dirty="0"/>
          </a:p>
        </p:txBody>
      </p:sp>
      <p:sp>
        <p:nvSpPr>
          <p:cNvPr id="12" name="Tekstin paikkamerkki 11"/>
          <p:cNvSpPr>
            <a:spLocks noGrp="1"/>
          </p:cNvSpPr>
          <p:nvPr>
            <p:ph type="body" sz="quarter" idx="11"/>
          </p:nvPr>
        </p:nvSpPr>
        <p:spPr>
          <a:xfrm>
            <a:off x="5441687" y="4141509"/>
            <a:ext cx="23186576" cy="1615145"/>
          </a:xfrm>
        </p:spPr>
        <p:txBody>
          <a:bodyPr/>
          <a:lstStyle/>
          <a:p>
            <a:r>
              <a:rPr lang="fi-FI" dirty="0"/>
              <a:t>Saila Sahaaja, Martti Metsästäjä, Alan Arpoja</a:t>
            </a:r>
          </a:p>
          <a:p>
            <a:r>
              <a:rPr lang="fi-FI" dirty="0"/>
              <a:t>FI4 - Totuus</a:t>
            </a:r>
          </a:p>
        </p:txBody>
      </p:sp>
      <p:sp>
        <p:nvSpPr>
          <p:cNvPr id="16" name="Tekstikehys 15"/>
          <p:cNvSpPr txBox="1"/>
          <p:nvPr/>
        </p:nvSpPr>
        <p:spPr>
          <a:xfrm>
            <a:off x="28893094" y="2233144"/>
            <a:ext cx="12726614" cy="2715938"/>
          </a:xfrm>
          <a:prstGeom prst="rect">
            <a:avLst/>
          </a:prstGeom>
          <a:noFill/>
        </p:spPr>
        <p:txBody>
          <a:bodyPr wrap="square" lIns="129351" tIns="64676" rIns="129351" bIns="64676" rtlCol="0">
            <a:spAutoFit/>
          </a:bodyPr>
          <a:lstStyle/>
          <a:p>
            <a:pPr algn="r"/>
            <a:r>
              <a:rPr lang="fi-FI" sz="2800" spc="-212" dirty="0">
                <a:solidFill>
                  <a:srgbClr val="8C8C8C"/>
                </a:solidFill>
                <a:latin typeface="+mj-lt"/>
              </a:rPr>
              <a:t>HELSINGIN YLIOPISTO</a:t>
            </a:r>
          </a:p>
          <a:p>
            <a:pPr algn="r"/>
            <a:r>
              <a:rPr lang="fi-FI" sz="2800" spc="-212" dirty="0">
                <a:solidFill>
                  <a:srgbClr val="8C8C8C"/>
                </a:solidFill>
                <a:latin typeface="+mj-lt"/>
              </a:rPr>
              <a:t>HELSINGFORS UNIVERSITET</a:t>
            </a:r>
          </a:p>
          <a:p>
            <a:pPr algn="r"/>
            <a:r>
              <a:rPr lang="fi-FI" sz="2800" spc="-212" dirty="0">
                <a:solidFill>
                  <a:srgbClr val="8C8C8C"/>
                </a:solidFill>
                <a:latin typeface="+mj-lt"/>
              </a:rPr>
              <a:t>UNIVERSITY OF HELSINKI</a:t>
            </a:r>
          </a:p>
          <a:p>
            <a:pPr algn="r"/>
            <a:r>
              <a:rPr lang="fi-FI" sz="2800" spc="-212" dirty="0">
                <a:solidFill>
                  <a:srgbClr val="FCD116"/>
                </a:solidFill>
                <a:latin typeface="+mj-lt"/>
              </a:rPr>
              <a:t>FILOSOFIA</a:t>
            </a:r>
          </a:p>
          <a:p>
            <a:pPr algn="r"/>
            <a:r>
              <a:rPr lang="fi-FI" sz="2800" spc="-212" dirty="0">
                <a:solidFill>
                  <a:srgbClr val="FCD116"/>
                </a:solidFill>
                <a:latin typeface="+mj-lt"/>
              </a:rPr>
              <a:t>FILOSOFI</a:t>
            </a:r>
          </a:p>
          <a:p>
            <a:pPr algn="r"/>
            <a:r>
              <a:rPr lang="fi-FI" sz="2800" spc="-212" dirty="0">
                <a:solidFill>
                  <a:srgbClr val="FCD116"/>
                </a:solidFill>
                <a:latin typeface="+mj-lt"/>
              </a:rPr>
              <a:t>PHILOSOPHY</a:t>
            </a:r>
          </a:p>
        </p:txBody>
      </p:sp>
      <p:graphicFrame>
        <p:nvGraphicFramePr>
          <p:cNvPr id="8" name="Kaavio 7">
            <a:extLst>
              <a:ext uri="{FF2B5EF4-FFF2-40B4-BE49-F238E27FC236}">
                <a16:creationId xmlns:a16="http://schemas.microsoft.com/office/drawing/2014/main" id="{0D043DBB-88D3-B9BE-5A2F-F9C7DE2D3D4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77823669"/>
              </p:ext>
            </p:extLst>
          </p:nvPr>
        </p:nvGraphicFramePr>
        <p:xfrm>
          <a:off x="31845422" y="13701541"/>
          <a:ext cx="9305925" cy="51082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pic>
        <p:nvPicPr>
          <p:cNvPr id="3" name="Kuva 2">
            <a:extLst>
              <a:ext uri="{FF2B5EF4-FFF2-40B4-BE49-F238E27FC236}">
                <a16:creationId xmlns:a16="http://schemas.microsoft.com/office/drawing/2014/main" id="{D029FB64-94BD-F186-B449-114F3C78F73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936872" y="14047615"/>
            <a:ext cx="9305925" cy="5695950"/>
          </a:xfrm>
          <a:prstGeom prst="rect">
            <a:avLst/>
          </a:prstGeom>
        </p:spPr>
      </p:pic>
      <p:pic>
        <p:nvPicPr>
          <p:cNvPr id="5" name="Kuva 4">
            <a:extLst>
              <a:ext uri="{FF2B5EF4-FFF2-40B4-BE49-F238E27FC236}">
                <a16:creationId xmlns:a16="http://schemas.microsoft.com/office/drawing/2014/main" id="{AF2A6B3E-681C-ABA0-CA3D-F825E06ADE4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1170557" y="6737430"/>
            <a:ext cx="10009112" cy="951824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HY-Kayttaytymis-Posteripohja3_A0">
  <a:themeElements>
    <a:clrScheme name="HY-Posteri">
      <a:dk1>
        <a:sysClr val="windowText" lastClr="000000"/>
      </a:dk1>
      <a:lt1>
        <a:sysClr val="window" lastClr="FFFFFF"/>
      </a:lt1>
      <a:dk2>
        <a:srgbClr val="8C8C8C"/>
      </a:dk2>
      <a:lt2>
        <a:srgbClr val="F2F2F2"/>
      </a:lt2>
      <a:accent1>
        <a:srgbClr val="000000"/>
      </a:accent1>
      <a:accent2>
        <a:srgbClr val="FFFFFF"/>
      </a:accent2>
      <a:accent3>
        <a:srgbClr val="8C8C8C"/>
      </a:accent3>
      <a:accent4>
        <a:srgbClr val="5BBF21"/>
      </a:accent4>
      <a:accent5>
        <a:srgbClr val="009E60"/>
      </a:accent5>
      <a:accent6>
        <a:srgbClr val="00BD9D"/>
      </a:accent6>
      <a:hlink>
        <a:srgbClr val="3A75C4"/>
      </a:hlink>
      <a:folHlink>
        <a:srgbClr val="00A39A"/>
      </a:folHlink>
    </a:clrScheme>
    <a:fontScheme name="Otsikko fontti">
      <a:majorFont>
        <a:latin typeface="Arial Black"/>
        <a:ea typeface=""/>
        <a:cs typeface=""/>
      </a:majorFont>
      <a:minorFont>
        <a:latin typeface="Georg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r">
          <a:defRPr sz="2000"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B7A3B48A9C04940801FC854A4DBE826" ma:contentTypeVersion="0" ma:contentTypeDescription="Create a new document." ma:contentTypeScope="" ma:versionID="05841c55f7cf49651495dddb231ce1bc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83bdd7de2cc52ce11e0d602c1c5f5d1e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587EED4-7A71-431A-8447-FAB4B481FFE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E4693420-DC8A-417C-853C-8F28D7A4E1FB}">
  <ds:schemaRefs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www.w3.org/XML/1998/namespace"/>
    <ds:schemaRef ds:uri="http://purl.org/dc/dcmitype/"/>
    <ds:schemaRef ds:uri="http://purl.org/dc/terms/"/>
    <ds:schemaRef ds:uri="http://schemas.openxmlformats.org/package/2006/metadata/core-properties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8B685AAD-012D-431D-B3EA-245EEFDB822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HY__SD12_kayttV________A0_RGB</Template>
  <TotalTime>266</TotalTime>
  <Words>537</Words>
  <Application>Microsoft Office PowerPoint</Application>
  <PresentationFormat>Mukautettu</PresentationFormat>
  <Paragraphs>85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8" baseType="lpstr">
      <vt:lpstr>Arial</vt:lpstr>
      <vt:lpstr>Arial</vt:lpstr>
      <vt:lpstr>Arial Black</vt:lpstr>
      <vt:lpstr>Calibri</vt:lpstr>
      <vt:lpstr>Georgia</vt:lpstr>
      <vt:lpstr>Gotham Narrow Book</vt:lpstr>
      <vt:lpstr>HY-Kayttaytymis-Posteripohja3_A0</vt:lpstr>
      <vt:lpstr>TOTUUSTEORIAT MEDIASSA JA OPPIKIRJOISSA MÄÄRITTELY- JA HALLINTAOSAAMISEN MITTAAMINEN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OTSIKKO KELTAISELLA OSA-ALUEET HARMAALLA</dc:title>
  <dc:subject>A1</dc:subject>
  <dc:creator>Mikkola, Eelis J A</dc:creator>
  <cp:lastModifiedBy>Eelis Mikkola</cp:lastModifiedBy>
  <cp:revision>7</cp:revision>
  <cp:lastPrinted>2024-02-13T10:26:44Z</cp:lastPrinted>
  <dcterms:created xsi:type="dcterms:W3CDTF">2024-02-06T06:44:32Z</dcterms:created>
  <dcterms:modified xsi:type="dcterms:W3CDTF">2024-02-13T10:37:05Z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0x010100DB7A3B48A9C04940801FC854A4DBE826</vt:lpwstr>
  </property>
</Properties>
</file>